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58" r:id="rId4"/>
    <p:sldId id="262" r:id="rId5"/>
    <p:sldId id="272" r:id="rId6"/>
    <p:sldId id="263" r:id="rId7"/>
    <p:sldId id="265" r:id="rId8"/>
    <p:sldId id="267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420" autoAdjust="0"/>
  </p:normalViewPr>
  <p:slideViewPr>
    <p:cSldViewPr>
      <p:cViewPr>
        <p:scale>
          <a:sx n="95" d="100"/>
          <a:sy n="95" d="100"/>
        </p:scale>
        <p:origin x="-72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008461119496996"/>
          <c:y val="0.15554115252624875"/>
          <c:w val="0.58664979204132228"/>
          <c:h val="0.735278044242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169177881895662"/>
          <c:y val="0.41865396598446436"/>
          <c:w val="0.78308221181043736"/>
          <c:h val="0.58134603401554463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46093230433007"/>
          <c:w val="0.42778586559907728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2020г.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0.31700000000000089</c:v>
                </c:pt>
                <c:pt idx="1">
                  <c:v>0.31000000000000077</c:v>
                </c:pt>
                <c:pt idx="2">
                  <c:v>0.37000000000000038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5790990683569557"/>
          <c:y val="0.12720029786725093"/>
          <c:w val="0.53770058955991396"/>
          <c:h val="0.59318132506509169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3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3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2022год                                       2023год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2006 руб.- от 3 до 7лет  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2128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руб. – от 3 до 7 лет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2203 руб.- от 0 до 3 лет  2337руб. – от 0мес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4660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04867" y="0"/>
          <a:ext cx="6855161" cy="518457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7765" y="0"/>
          <a:ext cx="3903551" cy="5184576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2022год                                       2023год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2006 руб.- от 3 до 7лет  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2128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2203 руб.- от 0 до 3 лет  2337руб. – от 0мес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78321" y="190556"/>
        <a:ext cx="3522439" cy="4803464"/>
      </dsp:txXfrm>
    </dsp:sp>
    <dsp:sp modelId="{77EA749A-B69B-46FD-8281-978886B736B0}">
      <dsp:nvSpPr>
        <dsp:cNvPr id="0" name=""/>
        <dsp:cNvSpPr/>
      </dsp:nvSpPr>
      <dsp:spPr>
        <a:xfrm>
          <a:off x="4223003" y="0"/>
          <a:ext cx="3779981" cy="5184576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3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07526" y="184523"/>
        <a:ext cx="3410935" cy="4815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507327"/>
        <a:ext cx="2837275" cy="9667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1712630"/>
        <a:ext cx="2837275" cy="9667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2917932"/>
        <a:ext cx="2837275" cy="966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92006" y="176236"/>
        <a:ext cx="5111078" cy="745862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400387" y="1112336"/>
        <a:ext cx="5111078" cy="745862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400387" y="3056551"/>
        <a:ext cx="5111078" cy="745862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92006" y="4064661"/>
        <a:ext cx="51110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138"/>
            <a:ext cx="5408930" cy="4474607"/>
          </a:xfrm>
          <a:prstGeom prst="rect">
            <a:avLst/>
          </a:prstGeom>
        </p:spPr>
        <p:txBody>
          <a:bodyPr vert="horz" lIns="90882" tIns="45441" rIns="90882" bIns="4544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277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4277"/>
            <a:ext cx="2929837" cy="496650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3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21.12.2022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2022г.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2461,9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1001,69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1655,59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1757,24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3974,21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4217,16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422,96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1250,49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2620,91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2780,34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429000"/>
            <a:ext cx="571499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293096"/>
            <a:ext cx="694583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93096"/>
            <a:ext cx="749935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373216"/>
            <a:ext cx="500066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373216"/>
            <a:ext cx="549274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373216"/>
            <a:ext cx="564092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2022г.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2813,6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2985,60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649,99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952,19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690,04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1010,84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4677,61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4963,56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324,73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123,93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160,40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345,02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637,64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3271,74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3470,76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2239,2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1177,54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2183,14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1252,84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2320,04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3446,66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3654,36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651,63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1743,01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533,6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624,92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692,02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1850,54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2128,39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2257,86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2461,9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2612,4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1001,69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1655,59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1757,24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3974,21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4217,16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422,96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1250,49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2620,91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2780,34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2813,6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2985,60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649,99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952,19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320,80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690,04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1010,84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4677,61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4963,56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324,73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123,93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160,40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345,02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637,64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3271,74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3470,76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 </a:t>
            </a:r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2023г. В сельских садах с режимом работы 10,5 часов 5 дней в неделю.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357300"/>
          <a:ext cx="9144000" cy="5143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953"/>
                <a:gridCol w="797024"/>
                <a:gridCol w="798289"/>
                <a:gridCol w="725717"/>
                <a:gridCol w="870860"/>
                <a:gridCol w="725717"/>
                <a:gridCol w="870860"/>
                <a:gridCol w="870860"/>
                <a:gridCol w="931634"/>
                <a:gridCol w="810086"/>
              </a:tblGrid>
              <a:tr h="140556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71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78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2152,8</a:t>
                      </a:r>
                    </a:p>
                  </a:txBody>
                  <a:tcPr/>
                </a:tc>
              </a:tr>
              <a:tr h="117136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920,5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1176,34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2160,94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1248,06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2292,66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3314,36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3516,24</a:t>
                      </a:r>
                    </a:p>
                  </a:txBody>
                  <a:tcPr/>
                </a:tc>
              </a:tr>
              <a:tr h="128710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588,42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658,07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1738,89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623,78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697,48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1843,66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2046,11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2170,54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284984"/>
            <a:ext cx="571499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9080"/>
            <a:ext cx="694583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3" y="4149080"/>
            <a:ext cx="706968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590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590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5" y="5214950"/>
            <a:ext cx="492655" cy="5903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2023г. в сельских садах с режимом работы </a:t>
            </a:r>
          </a:p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10,5 часов 5 дней в неделю.</a:t>
            </a: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245671"/>
          <a:ext cx="9001155" cy="4897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35640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579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027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685,8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2511,6</a:t>
                      </a:r>
                    </a:p>
                  </a:txBody>
                  <a:tcPr/>
                </a:tc>
              </a:tr>
              <a:tr h="108512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920,5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1007,24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1653,64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1068,66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1754,46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3821,66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4054,44</a:t>
                      </a:r>
                    </a:p>
                  </a:txBody>
                  <a:tcPr/>
                </a:tc>
              </a:tr>
              <a:tr h="114540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503,87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464,26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1340,94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2519,59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2673,26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15719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50322" y="5157191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15719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2022г. в сельских садах с режимом работы </a:t>
            </a:r>
          </a:p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10,5 часов 5 дней в неделю.</a:t>
            </a:r>
            <a:endParaRPr lang="ru-RU" sz="16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руб.</a:t>
            </a:r>
          </a:p>
          <a:p>
            <a:endParaRPr lang="ru-RU" sz="16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sz="1600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214422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2705,6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2870,4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920,5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669,04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977,24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709,86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1036,86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4498,06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4772,04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150,77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639,74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354,68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159,28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677,36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3145,26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3336,84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1002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2148,6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1002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1222,5</a:t>
                      </a:r>
                    </a:p>
                    <a:p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2224,5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2360,42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3307,5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3509,38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461,5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500,8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610,94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689,99</a:t>
                      </a:r>
                    </a:p>
                    <a:p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1801,73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732,97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1613,69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2041,27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2467,11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664,5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2362,5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2506,7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664,5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1053,75</a:t>
                      </a:r>
                    </a:p>
                    <a:p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1718,25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705,1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1118,17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1823,27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3813,75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4046,53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461,5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332,1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526,59</a:t>
                      </a: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470,68</a:t>
                      </a:r>
                    </a:p>
                    <a:p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1329,37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559,37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1412,21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2513,63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2668,59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2023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3 млрд. 159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 Управления дошкольного образования в разрезе источников финансирования: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57 % -   Заработная плата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17,2%  -    Начисления на выплаты по оплате труда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13,1%  -    Расходы на услуги по организации питания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6,5%    -    Расходы на оплату коммунальных услуг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2,6%     -   Расходы на выплату дополнительной компенсации части родительской платы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2,5%    -   Расходы на оплату налогов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0,1%     -   Расходы на содержание ЦДО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0,8%    -   Прочие расходы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0,2%    -   Целевые программы  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2864,8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3581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716,25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1043,25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760,07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1107,07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4488,75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4762,73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461,5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357,89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183,89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705,18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173,6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380,27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195,67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749,54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3331,26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73580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193042978"/>
              </p:ext>
            </p:extLst>
          </p:nvPr>
        </p:nvGraphicFramePr>
        <p:xfrm>
          <a:off x="467544" y="1340768"/>
          <a:ext cx="80648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1500" y="12747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2023г.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2022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241997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мес.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2225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230751"/>
              </p:ext>
            </p:extLst>
          </p:nvPr>
        </p:nvGraphicFramePr>
        <p:xfrm>
          <a:off x="179513" y="4053306"/>
          <a:ext cx="8496943" cy="24267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8555"/>
                <a:gridCol w="991314"/>
                <a:gridCol w="991314"/>
                <a:gridCol w="920506"/>
                <a:gridCol w="991314"/>
                <a:gridCol w="920506"/>
                <a:gridCol w="700523"/>
                <a:gridCol w="672116"/>
                <a:gridCol w="680795"/>
              </a:tblGrid>
              <a:tr h="50393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217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720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54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2721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2887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3421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1444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1711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183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1627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1726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1105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863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552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854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4348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4613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2307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714752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2023г.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2022г.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1305,2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1384,8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2559,6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2715,6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1003,0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1641,92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2947,12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1742,12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3126,92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4180,68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4435,48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502,0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652,4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820,46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939,61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2412,47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871,06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997,71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2561,17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2580,93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2738,23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149080"/>
            <a:ext cx="694583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149080"/>
            <a:ext cx="691009" cy="6480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29200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29200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29200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2023г. в сравнении с 2022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932,2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3168,2</a:t>
                      </a: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878,6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1428,62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2307,22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932,2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1515,82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2448,02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4820,58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5114,38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439,1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713,81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662,32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1815,23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466,1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757,91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703,52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1927,53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3178,17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3371,87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2022г.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4079,2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1002,02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1454,02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479,6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1063,22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1542,82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6781,67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6019,58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2263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500,51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299,71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1026,02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531,61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318,81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1090,22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3967,38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4209,18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2023г.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2022г.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033150"/>
              </p:ext>
            </p:extLst>
          </p:nvPr>
        </p:nvGraphicFramePr>
        <p:xfrm>
          <a:off x="0" y="1500174"/>
          <a:ext cx="9001156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2239,2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1177,54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2183,14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1067,2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1252,84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2320,04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3446,66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3654,36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702,8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744,8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1489,6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651,63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1743,01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533,6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624,92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692,02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1850,54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2128,39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2257,86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284984"/>
            <a:ext cx="571499" cy="5040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221088"/>
            <a:ext cx="694583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80303" y="4221088"/>
            <a:ext cx="698294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301208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301208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301208"/>
            <a:ext cx="492654" cy="432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6434</TotalTime>
  <Words>3391</Words>
  <Application>Microsoft Office PowerPoint</Application>
  <PresentationFormat>Экран (4:3)</PresentationFormat>
  <Paragraphs>2109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Вазиева</cp:lastModifiedBy>
  <cp:revision>668</cp:revision>
  <cp:lastPrinted>2022-12-15T07:20:11Z</cp:lastPrinted>
  <dcterms:created xsi:type="dcterms:W3CDTF">2014-12-02T12:06:07Z</dcterms:created>
  <dcterms:modified xsi:type="dcterms:W3CDTF">2022-12-21T06:01:54Z</dcterms:modified>
</cp:coreProperties>
</file>